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21495-830E-46C0-803E-F5E36DEF96B7}" type="datetimeFigureOut">
              <a:rPr lang="pt-BR" smtClean="0"/>
              <a:t>21/03/2021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F781B-A207-4B03-988A-89F2AC3CDA8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451975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21495-830E-46C0-803E-F5E36DEF96B7}" type="datetimeFigureOut">
              <a:rPr lang="pt-BR" smtClean="0"/>
              <a:t>21/03/2021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F781B-A207-4B03-988A-89F2AC3CDA8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251375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21495-830E-46C0-803E-F5E36DEF96B7}" type="datetimeFigureOut">
              <a:rPr lang="pt-BR" smtClean="0"/>
              <a:t>21/03/2021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F781B-A207-4B03-988A-89F2AC3CDA8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569205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21495-830E-46C0-803E-F5E36DEF96B7}" type="datetimeFigureOut">
              <a:rPr lang="pt-BR" smtClean="0"/>
              <a:t>21/03/2021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F781B-A207-4B03-988A-89F2AC3CDA8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01812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21495-830E-46C0-803E-F5E36DEF96B7}" type="datetimeFigureOut">
              <a:rPr lang="pt-BR" smtClean="0"/>
              <a:t>21/03/2021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F781B-A207-4B03-988A-89F2AC3CDA8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76124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21495-830E-46C0-803E-F5E36DEF96B7}" type="datetimeFigureOut">
              <a:rPr lang="pt-BR" smtClean="0"/>
              <a:t>21/03/2021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F781B-A207-4B03-988A-89F2AC3CDA8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19500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21495-830E-46C0-803E-F5E36DEF96B7}" type="datetimeFigureOut">
              <a:rPr lang="pt-BR" smtClean="0"/>
              <a:t>21/03/2021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F781B-A207-4B03-988A-89F2AC3CDA8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10744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21495-830E-46C0-803E-F5E36DEF96B7}" type="datetimeFigureOut">
              <a:rPr lang="pt-BR" smtClean="0"/>
              <a:t>21/03/2021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F781B-A207-4B03-988A-89F2AC3CDA8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436965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21495-830E-46C0-803E-F5E36DEF96B7}" type="datetimeFigureOut">
              <a:rPr lang="pt-BR" smtClean="0"/>
              <a:t>21/03/2021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F781B-A207-4B03-988A-89F2AC3CDA8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7169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21495-830E-46C0-803E-F5E36DEF96B7}" type="datetimeFigureOut">
              <a:rPr lang="pt-BR" smtClean="0"/>
              <a:t>21/03/2021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F781B-A207-4B03-988A-89F2AC3CDA8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2473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21495-830E-46C0-803E-F5E36DEF96B7}" type="datetimeFigureOut">
              <a:rPr lang="pt-BR" smtClean="0"/>
              <a:t>21/03/2021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F781B-A207-4B03-988A-89F2AC3CDA8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09918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121495-830E-46C0-803E-F5E36DEF96B7}" type="datetimeFigureOut">
              <a:rPr lang="pt-BR" smtClean="0"/>
              <a:t>21/03/2021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BF781B-A207-4B03-988A-89F2AC3CDA8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5740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261256" y="477522"/>
            <a:ext cx="1180882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b="1" u="sng" dirty="0" smtClean="0">
                <a:solidFill>
                  <a:srgbClr val="333333"/>
                </a:solidFill>
                <a:latin typeface="UOLText"/>
              </a:rPr>
              <a:t>VELOCIDADE ESCALAR MÉDIA</a:t>
            </a:r>
          </a:p>
          <a:p>
            <a:r>
              <a:rPr lang="pt-BR" dirty="0" smtClean="0">
                <a:solidFill>
                  <a:srgbClr val="333333"/>
                </a:solidFill>
                <a:latin typeface="UOLText"/>
              </a:rPr>
              <a:t>Para efetuar o cálculo da velocidade escalar média, considere um móvel que se locomove em uma trajetória como ilustrado na figura abaixo.</a:t>
            </a:r>
            <a:endParaRPr lang="pt-BR" dirty="0"/>
          </a:p>
        </p:txBody>
      </p:sp>
      <p:sp>
        <p:nvSpPr>
          <p:cNvPr id="5" name="Retângulo 4"/>
          <p:cNvSpPr/>
          <p:nvPr/>
        </p:nvSpPr>
        <p:spPr>
          <a:xfrm>
            <a:off x="261255" y="1400852"/>
            <a:ext cx="11808823" cy="12777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Bef>
                <a:spcPts val="1200"/>
              </a:spcBef>
              <a:spcAft>
                <a:spcPts val="0"/>
              </a:spcAft>
              <a:tabLst>
                <a:tab pos="4305300" algn="l"/>
              </a:tabLst>
            </a:pPr>
            <a:r>
              <a:rPr lang="pt-BR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</a:t>
            </a:r>
            <a:r>
              <a:rPr lang="pt-BR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espaço inicial S</a:t>
            </a:r>
            <a:r>
              <a:rPr lang="pt-BR" b="1" baseline="-25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</a:t>
            </a:r>
            <a:r>
              <a:rPr lang="pt-BR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pt-BR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é acionado o relógio e se registra o </a:t>
            </a:r>
            <a:r>
              <a:rPr lang="pt-BR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tempo inicial t</a:t>
            </a:r>
            <a:r>
              <a:rPr lang="pt-BR" b="1" baseline="-25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</a:t>
            </a:r>
            <a:r>
              <a:rPr lang="pt-BR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pt-BR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Mais à frente, quando esse mesmo móvel passar pelo</a:t>
            </a:r>
            <a:r>
              <a:rPr lang="pt-BR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espaço final S, </a:t>
            </a:r>
            <a:r>
              <a:rPr lang="pt-BR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novamente se observa o relógio e anota-se o</a:t>
            </a:r>
            <a:r>
              <a:rPr lang="pt-BR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tempo final t. </a:t>
            </a:r>
            <a:r>
              <a:rPr lang="pt-BR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posse desses dados é possível calcular o </a:t>
            </a:r>
            <a:r>
              <a:rPr lang="pt-BR" b="1" i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deslocamento escalar do móvel, </a:t>
            </a:r>
            <a:r>
              <a:rPr lang="pt-BR" i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que será o espaço final(S)</a:t>
            </a:r>
            <a:r>
              <a:rPr lang="pt-BR" b="1" i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menos </a:t>
            </a:r>
            <a:r>
              <a:rPr lang="pt-BR" i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 espaço inicial(S</a:t>
            </a:r>
            <a:r>
              <a:rPr lang="pt-BR" i="1" baseline="-25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</a:t>
            </a:r>
            <a:r>
              <a:rPr lang="pt-BR" i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),</a:t>
            </a:r>
            <a:r>
              <a:rPr lang="pt-BR" b="1" i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 o intervalo de tempo decorrido, </a:t>
            </a:r>
            <a:r>
              <a:rPr lang="pt-BR" i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que será o tempo final(t)</a:t>
            </a:r>
            <a:r>
              <a:rPr lang="pt-BR" b="1" i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menos </a:t>
            </a:r>
            <a:r>
              <a:rPr lang="pt-BR" i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 tempo inicial(t</a:t>
            </a:r>
            <a:r>
              <a:rPr lang="pt-BR" i="1" baseline="-25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</a:t>
            </a:r>
            <a:r>
              <a:rPr lang="pt-BR" i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endParaRPr lang="pt-B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6834" y="2678638"/>
            <a:ext cx="10907486" cy="3748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0603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886" y="431075"/>
            <a:ext cx="11364685" cy="5891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46359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522514" y="1205013"/>
            <a:ext cx="11364686" cy="981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pt-BR" cap="all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UM </a:t>
            </a:r>
            <a:r>
              <a:rPr lang="pt-BR" cap="all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CAMINHÃO PASSA </a:t>
            </a:r>
            <a:r>
              <a:rPr lang="pt-BR" cap="all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PELO MARCO </a:t>
            </a:r>
            <a:r>
              <a:rPr lang="pt-BR" cap="all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60KM </a:t>
            </a:r>
            <a:r>
              <a:rPr lang="pt-BR" cap="all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 UMA RODOVIA ÀS </a:t>
            </a:r>
            <a:r>
              <a:rPr lang="pt-BR" cap="all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5H</a:t>
            </a:r>
            <a:r>
              <a:rPr lang="pt-BR" cap="all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E ÀS 9H E 30 MIN  PASSA PELO MARCO </a:t>
            </a:r>
            <a:r>
              <a:rPr lang="pt-BR" cap="all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330KM</a:t>
            </a:r>
            <a:r>
              <a:rPr lang="pt-BR" cap="all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QUAL A VELOCIDADE MÉDIA DESENVOLVIDA </a:t>
            </a:r>
            <a:r>
              <a:rPr lang="pt-BR" cap="all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PELO CAMINHÃO NESSE </a:t>
            </a:r>
            <a:r>
              <a:rPr lang="pt-BR" cap="all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INTERVALO DE TEMPO?</a:t>
            </a:r>
            <a:endParaRPr lang="pt-BR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522514" y="718456"/>
            <a:ext cx="13225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EXEMPLO:2 </a:t>
            </a:r>
            <a:endParaRPr lang="pt-BR" dirty="0"/>
          </a:p>
        </p:txBody>
      </p:sp>
      <p:sp>
        <p:nvSpPr>
          <p:cNvPr id="5" name="Retângulo 4"/>
          <p:cNvSpPr/>
          <p:nvPr/>
        </p:nvSpPr>
        <p:spPr>
          <a:xfrm>
            <a:off x="522514" y="2450881"/>
            <a:ext cx="1787669" cy="5927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pt-BR" sz="3200" i="1" kern="1800" cap="all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∆s=s-s</a:t>
            </a:r>
            <a:r>
              <a:rPr lang="pt-BR" sz="3200" i="1" kern="1800" cap="all" baseline="-2500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pt-BR" sz="3200" i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522514" y="3043607"/>
            <a:ext cx="2225289" cy="5927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pt-BR" sz="3200" i="1" kern="1800" cap="all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∆</a:t>
            </a:r>
            <a:r>
              <a:rPr lang="pt-BR" sz="3200" i="1" kern="1800" cap="all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s=330-60</a:t>
            </a:r>
            <a:endParaRPr lang="pt-BR" sz="3200" i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522514" y="3636333"/>
            <a:ext cx="236314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3200" i="1" kern="1800" cap="all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∆s</a:t>
            </a:r>
            <a:r>
              <a:rPr lang="pt-BR" sz="3200" i="1" kern="1800" cap="all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= 270kM</a:t>
            </a:r>
            <a:endParaRPr lang="pt-BR" sz="3200" dirty="0"/>
          </a:p>
        </p:txBody>
      </p:sp>
      <p:sp>
        <p:nvSpPr>
          <p:cNvPr id="9" name="CaixaDeTexto 8"/>
          <p:cNvSpPr txBox="1"/>
          <p:nvPr/>
        </p:nvSpPr>
        <p:spPr>
          <a:xfrm>
            <a:off x="3677194" y="2381999"/>
            <a:ext cx="1580561" cy="49244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pt-BR" sz="3200" dirty="0" smtClean="0"/>
              <a:t>∆t = t - </a:t>
            </a:r>
            <a:r>
              <a:rPr lang="pt-BR" sz="3200" dirty="0"/>
              <a:t>t</a:t>
            </a:r>
            <a:r>
              <a:rPr lang="pt-BR" sz="3200" baseline="-25000" dirty="0"/>
              <a:t>0</a:t>
            </a:r>
            <a:r>
              <a:rPr lang="pt-BR" sz="3200" dirty="0" smtClean="0"/>
              <a:t> </a:t>
            </a:r>
            <a:endParaRPr lang="pt-BR" sz="3200" dirty="0"/>
          </a:p>
        </p:txBody>
      </p:sp>
      <p:sp>
        <p:nvSpPr>
          <p:cNvPr id="10" name="Retângulo 9"/>
          <p:cNvSpPr/>
          <p:nvPr/>
        </p:nvSpPr>
        <p:spPr>
          <a:xfrm>
            <a:off x="3677194" y="2885339"/>
            <a:ext cx="344196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3200" dirty="0"/>
              <a:t>∆t = </a:t>
            </a:r>
            <a:r>
              <a:rPr lang="pt-BR" sz="3200" dirty="0" smtClean="0"/>
              <a:t>9h 30min  </a:t>
            </a:r>
            <a:r>
              <a:rPr lang="pt-BR" sz="3200" dirty="0"/>
              <a:t>- </a:t>
            </a:r>
            <a:r>
              <a:rPr lang="pt-BR" sz="3200" dirty="0" smtClean="0"/>
              <a:t>5h </a:t>
            </a:r>
            <a:endParaRPr lang="pt-BR" sz="3200" dirty="0"/>
          </a:p>
        </p:txBody>
      </p:sp>
      <p:sp>
        <p:nvSpPr>
          <p:cNvPr id="11" name="Retângulo 10"/>
          <p:cNvSpPr/>
          <p:nvPr/>
        </p:nvSpPr>
        <p:spPr>
          <a:xfrm>
            <a:off x="3677194" y="3339970"/>
            <a:ext cx="261321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3200" dirty="0"/>
              <a:t>∆t </a:t>
            </a:r>
            <a:r>
              <a:rPr lang="pt-BR" sz="3200" dirty="0" smtClean="0"/>
              <a:t>= 4h 30min </a:t>
            </a:r>
            <a:endParaRPr lang="pt-BR" sz="3200" dirty="0"/>
          </a:p>
        </p:txBody>
      </p:sp>
      <p:sp>
        <p:nvSpPr>
          <p:cNvPr id="12" name="Retângulo 11"/>
          <p:cNvSpPr/>
          <p:nvPr/>
        </p:nvSpPr>
        <p:spPr>
          <a:xfrm>
            <a:off x="3677194" y="3862882"/>
            <a:ext cx="168187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3200" dirty="0"/>
              <a:t>∆t = </a:t>
            </a:r>
            <a:r>
              <a:rPr lang="pt-BR" sz="3200" dirty="0" smtClean="0"/>
              <a:t>4,5h</a:t>
            </a:r>
            <a:endParaRPr lang="pt-BR" sz="3200" dirty="0"/>
          </a:p>
        </p:txBody>
      </p:sp>
      <p:cxnSp>
        <p:nvCxnSpPr>
          <p:cNvPr id="14" name="Conector reto 13"/>
          <p:cNvCxnSpPr/>
          <p:nvPr/>
        </p:nvCxnSpPr>
        <p:spPr>
          <a:xfrm flipH="1">
            <a:off x="3187337" y="2450881"/>
            <a:ext cx="13063" cy="17702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to 15"/>
          <p:cNvCxnSpPr/>
          <p:nvPr/>
        </p:nvCxnSpPr>
        <p:spPr>
          <a:xfrm>
            <a:off x="3200400" y="3339970"/>
            <a:ext cx="0" cy="433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to 16"/>
          <p:cNvCxnSpPr/>
          <p:nvPr/>
        </p:nvCxnSpPr>
        <p:spPr>
          <a:xfrm flipV="1">
            <a:off x="3352800" y="3470114"/>
            <a:ext cx="82731" cy="222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reto 19"/>
          <p:cNvCxnSpPr/>
          <p:nvPr/>
        </p:nvCxnSpPr>
        <p:spPr>
          <a:xfrm>
            <a:off x="7119162" y="2521131"/>
            <a:ext cx="0" cy="16477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Imagem 2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71023" y="2480710"/>
            <a:ext cx="1028700" cy="59055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tângulo 22"/>
              <p:cNvSpPr/>
              <p:nvPr/>
            </p:nvSpPr>
            <p:spPr>
              <a:xfrm>
                <a:off x="7685075" y="3089260"/>
                <a:ext cx="1559081" cy="64511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pt-BR" dirty="0" smtClean="0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</a:rPr>
                  <a:t>Vm</a:t>
                </a:r>
                <a:r>
                  <a:rPr lang="pt-BR" dirty="0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sz="2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pt-BR" sz="24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270</m:t>
                        </m:r>
                        <m:r>
                          <a:rPr lang="pt-BR" sz="24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𝐾𝑚</m:t>
                        </m:r>
                      </m:num>
                      <m:den>
                        <m:r>
                          <a:rPr lang="pt-BR" sz="24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4,5</m:t>
                        </m:r>
                        <m:r>
                          <a:rPr lang="pt-BR" sz="24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h</m:t>
                        </m:r>
                      </m:den>
                    </m:f>
                  </m:oMath>
                </a14:m>
                <a:endParaRPr lang="pt-BR" sz="2400" dirty="0"/>
              </a:p>
            </p:txBody>
          </p:sp>
        </mc:Choice>
        <mc:Fallback xmlns="">
          <p:sp>
            <p:nvSpPr>
              <p:cNvPr id="23" name="Retângulo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85075" y="3089260"/>
                <a:ext cx="1559081" cy="645113"/>
              </a:xfrm>
              <a:prstGeom prst="rect">
                <a:avLst/>
              </a:prstGeom>
              <a:blipFill>
                <a:blip r:embed="rId3"/>
                <a:stretch>
                  <a:fillRect l="-3529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7" name="Imagem 2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71023" y="3777013"/>
            <a:ext cx="1743075" cy="523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26789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539931" y="665351"/>
            <a:ext cx="11425645" cy="6850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pt-BR" dirty="0">
                <a:solidFill>
                  <a:srgbClr val="40404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Numa corrida de fórmula 1 a volta mais rápida foi feita em 1 min e 20 s a uma velocidade média de 180 km/h. Pode-se afirmar que o comprimento da pista, em metros, é de?</a:t>
            </a:r>
            <a:endParaRPr lang="pt-B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39931" y="296019"/>
            <a:ext cx="13225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EXEMPLO 3: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539931" y="1719742"/>
            <a:ext cx="8192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PARA RESOLVERMOS ESSA QUESTÃO </a:t>
            </a:r>
            <a:r>
              <a:rPr lang="pt-BR" b="1" i="1" dirty="0" smtClean="0"/>
              <a:t>PRIMEIRO</a:t>
            </a:r>
            <a:r>
              <a:rPr lang="pt-BR" dirty="0" smtClean="0"/>
              <a:t> TEMOS QUE </a:t>
            </a:r>
            <a:r>
              <a:rPr lang="pt-BR" b="1" i="1" dirty="0" smtClean="0"/>
              <a:t>IGUALAR AS UNIDADES</a:t>
            </a:r>
            <a:r>
              <a:rPr lang="pt-BR" dirty="0" smtClean="0"/>
              <a:t>;  </a:t>
            </a:r>
            <a:endParaRPr lang="pt-BR" dirty="0"/>
          </a:p>
        </p:txBody>
      </p:sp>
      <p:sp>
        <p:nvSpPr>
          <p:cNvPr id="5" name="CaixaDeTexto 4"/>
          <p:cNvSpPr txBox="1"/>
          <p:nvPr/>
        </p:nvSpPr>
        <p:spPr>
          <a:xfrm>
            <a:off x="679269" y="2272937"/>
            <a:ext cx="48831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err="1" smtClean="0"/>
              <a:t>Vm</a:t>
            </a:r>
            <a:r>
              <a:rPr lang="pt-BR" dirty="0" smtClean="0"/>
              <a:t> = 180Km/h           vamos transformar para m/s;</a:t>
            </a:r>
          </a:p>
          <a:p>
            <a:endParaRPr lang="pt-BR" dirty="0" smtClean="0"/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0069" y="2893581"/>
            <a:ext cx="1371600" cy="419100"/>
          </a:xfrm>
          <a:prstGeom prst="rect">
            <a:avLst/>
          </a:prstGeom>
        </p:spPr>
      </p:pic>
      <p:cxnSp>
        <p:nvCxnSpPr>
          <p:cNvPr id="15" name="Conector de Seta Reta 14"/>
          <p:cNvCxnSpPr/>
          <p:nvPr/>
        </p:nvCxnSpPr>
        <p:spPr>
          <a:xfrm>
            <a:off x="2194560" y="3058057"/>
            <a:ext cx="446313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de Seta Reta 16"/>
          <p:cNvCxnSpPr/>
          <p:nvPr/>
        </p:nvCxnSpPr>
        <p:spPr>
          <a:xfrm>
            <a:off x="2194560" y="2458406"/>
            <a:ext cx="446313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to 18"/>
          <p:cNvCxnSpPr/>
          <p:nvPr/>
        </p:nvCxnSpPr>
        <p:spPr>
          <a:xfrm>
            <a:off x="5562465" y="2272937"/>
            <a:ext cx="0" cy="92333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CaixaDeTexto 19"/>
          <p:cNvSpPr txBox="1"/>
          <p:nvPr/>
        </p:nvSpPr>
        <p:spPr>
          <a:xfrm>
            <a:off x="5841598" y="2365270"/>
            <a:ext cx="48455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 t= 1 min 20s                 </a:t>
            </a:r>
            <a:r>
              <a:rPr lang="pt-BR" dirty="0"/>
              <a:t>vamos transformar para </a:t>
            </a:r>
            <a:r>
              <a:rPr lang="pt-BR" dirty="0" smtClean="0"/>
              <a:t>s;  </a:t>
            </a:r>
            <a:endParaRPr lang="pt-BR" dirty="0"/>
          </a:p>
        </p:txBody>
      </p:sp>
      <p:sp>
        <p:nvSpPr>
          <p:cNvPr id="21" name="CaixaDeTexto 20"/>
          <p:cNvSpPr txBox="1"/>
          <p:nvPr/>
        </p:nvSpPr>
        <p:spPr>
          <a:xfrm>
            <a:off x="652471" y="2873391"/>
            <a:ext cx="16329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err="1"/>
              <a:t>Vm</a:t>
            </a:r>
            <a:r>
              <a:rPr lang="pt-BR" dirty="0"/>
              <a:t> = 180 : 3,6  </a:t>
            </a:r>
          </a:p>
        </p:txBody>
      </p:sp>
      <p:sp>
        <p:nvSpPr>
          <p:cNvPr id="23" name="CaixaDeTexto 22"/>
          <p:cNvSpPr txBox="1"/>
          <p:nvPr/>
        </p:nvSpPr>
        <p:spPr>
          <a:xfrm>
            <a:off x="6007115" y="2919268"/>
            <a:ext cx="13516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t = 60s + 20s</a:t>
            </a:r>
            <a:endParaRPr lang="pt-BR" dirty="0"/>
          </a:p>
        </p:txBody>
      </p:sp>
      <p:cxnSp>
        <p:nvCxnSpPr>
          <p:cNvPr id="24" name="Conector de Seta Reta 23"/>
          <p:cNvCxnSpPr/>
          <p:nvPr/>
        </p:nvCxnSpPr>
        <p:spPr>
          <a:xfrm>
            <a:off x="7358767" y="2549936"/>
            <a:ext cx="446313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ector de Seta Reta 24"/>
          <p:cNvCxnSpPr/>
          <p:nvPr/>
        </p:nvCxnSpPr>
        <p:spPr>
          <a:xfrm>
            <a:off x="7358767" y="3088303"/>
            <a:ext cx="446313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CaixaDeTexto 25"/>
          <p:cNvSpPr txBox="1"/>
          <p:nvPr/>
        </p:nvSpPr>
        <p:spPr>
          <a:xfrm>
            <a:off x="7981406" y="2876385"/>
            <a:ext cx="8066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t = 80s</a:t>
            </a:r>
            <a:endParaRPr lang="pt-B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CaixaDeTexto 26"/>
              <p:cNvSpPr txBox="1"/>
              <p:nvPr/>
            </p:nvSpPr>
            <p:spPr>
              <a:xfrm>
                <a:off x="4101669" y="3801291"/>
                <a:ext cx="1015791" cy="9028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dirty="0" err="1"/>
                  <a:t>Vm</a:t>
                </a:r>
                <a:r>
                  <a:rPr lang="pt-BR" dirty="0"/>
                  <a:t> </a:t>
                </a:r>
                <a:r>
                  <a:rPr lang="pt-BR" sz="2400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pt-BR" sz="2400">
                            <a:latin typeface="Cambria Math" panose="02040503050406030204" pitchFamily="18" charset="0"/>
                          </a:rPr>
                          <m:t>ΔS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pt-BR" sz="2400">
                            <a:latin typeface="Cambria Math" panose="02040503050406030204" pitchFamily="18" charset="0"/>
                          </a:rPr>
                          <m:t>Δt</m:t>
                        </m:r>
                      </m:den>
                    </m:f>
                  </m:oMath>
                </a14:m>
                <a:r>
                  <a:rPr lang="pt-BR" dirty="0"/>
                  <a:t/>
                </a:r>
                <a:br>
                  <a:rPr lang="pt-BR" dirty="0"/>
                </a:br>
                <a:endParaRPr lang="pt-BR" dirty="0"/>
              </a:p>
            </p:txBody>
          </p:sp>
        </mc:Choice>
        <mc:Fallback xmlns="">
          <p:sp>
            <p:nvSpPr>
              <p:cNvPr id="27" name="CaixaDeTexto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01669" y="3801291"/>
                <a:ext cx="1015791" cy="902876"/>
              </a:xfrm>
              <a:prstGeom prst="rect">
                <a:avLst/>
              </a:prstGeom>
              <a:blipFill>
                <a:blip r:embed="rId3"/>
                <a:stretch>
                  <a:fillRect l="-5422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CaixaDeTexto 27"/>
              <p:cNvSpPr txBox="1"/>
              <p:nvPr/>
            </p:nvSpPr>
            <p:spPr>
              <a:xfrm>
                <a:off x="5545238" y="3801291"/>
                <a:ext cx="928459" cy="9065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sz="2400" i="1">
                            <a:latin typeface="Cambria Math" panose="02040503050406030204" pitchFamily="18" charset="0"/>
                          </a:rPr>
                          <m:t>50</m:t>
                        </m:r>
                      </m:num>
                      <m:den>
                        <m:r>
                          <a:rPr lang="pt-BR" sz="2400" i="1">
                            <a:latin typeface="Cambria Math" panose="02040503050406030204" pitchFamily="18" charset="0"/>
                          </a:rPr>
                          <m:t>1</m:t>
                        </m:r>
                      </m:den>
                    </m:f>
                  </m:oMath>
                </a14:m>
                <a:r>
                  <a:rPr lang="pt-BR" dirty="0" smtClean="0"/>
                  <a:t> </a:t>
                </a:r>
                <a:r>
                  <a:rPr lang="pt-BR" sz="2000" b="1" dirty="0" smtClean="0"/>
                  <a:t>=</a:t>
                </a:r>
                <a:r>
                  <a:rPr lang="pt-BR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pt-BR" sz="2400" smtClean="0">
                            <a:latin typeface="Cambria Math" panose="02040503050406030204" pitchFamily="18" charset="0"/>
                          </a:rPr>
                          <m:t>ΔS</m:t>
                        </m:r>
                      </m:num>
                      <m:den>
                        <m:r>
                          <a:rPr lang="pt-BR" sz="2400" b="0" i="1" smtClean="0">
                            <a:latin typeface="Cambria Math" panose="02040503050406030204" pitchFamily="18" charset="0"/>
                          </a:rPr>
                          <m:t>80</m:t>
                        </m:r>
                      </m:den>
                    </m:f>
                  </m:oMath>
                </a14:m>
                <a:r>
                  <a:rPr lang="pt-BR" dirty="0"/>
                  <a:t/>
                </a:r>
                <a:br>
                  <a:rPr lang="pt-BR" dirty="0"/>
                </a:br>
                <a:endParaRPr lang="pt-BR" dirty="0"/>
              </a:p>
            </p:txBody>
          </p:sp>
        </mc:Choice>
        <mc:Fallback xmlns="">
          <p:sp>
            <p:nvSpPr>
              <p:cNvPr id="28" name="CaixaDeTexto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45238" y="3801291"/>
                <a:ext cx="928459" cy="90653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0" name="Conector de Seta Reta 29"/>
          <p:cNvCxnSpPr/>
          <p:nvPr/>
        </p:nvCxnSpPr>
        <p:spPr>
          <a:xfrm>
            <a:off x="5470099" y="3816648"/>
            <a:ext cx="1087455" cy="79454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ector de Seta Reta 31"/>
          <p:cNvCxnSpPr/>
          <p:nvPr/>
        </p:nvCxnSpPr>
        <p:spPr>
          <a:xfrm flipV="1">
            <a:off x="5545238" y="3764396"/>
            <a:ext cx="928459" cy="7945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CaixaDeTexto 34"/>
              <p:cNvSpPr txBox="1"/>
              <p:nvPr/>
            </p:nvSpPr>
            <p:spPr>
              <a:xfrm>
                <a:off x="5466919" y="4723178"/>
                <a:ext cx="87235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pt-BR" b="0" i="0" smtClean="0">
                        <a:latin typeface="Cambria Math" panose="02040503050406030204" pitchFamily="18" charset="0"/>
                      </a:rPr>
                      <m:t>1.</m:t>
                    </m:r>
                    <m:r>
                      <m:rPr>
                        <m:sty m:val="p"/>
                      </m:rPr>
                      <a:rPr lang="pt-BR">
                        <a:latin typeface="Cambria Math" panose="02040503050406030204" pitchFamily="18" charset="0"/>
                      </a:rPr>
                      <m:t>ΔS</m:t>
                    </m:r>
                  </m:oMath>
                </a14:m>
                <a:r>
                  <a:rPr lang="pt-BR" dirty="0" smtClean="0"/>
                  <a:t>  </a:t>
                </a:r>
                <a:r>
                  <a:rPr lang="pt-BR" b="1" dirty="0" smtClean="0"/>
                  <a:t>=</a:t>
                </a:r>
                <a:endParaRPr lang="pt-BR" b="1" dirty="0"/>
              </a:p>
            </p:txBody>
          </p:sp>
        </mc:Choice>
        <mc:Fallback xmlns="">
          <p:sp>
            <p:nvSpPr>
              <p:cNvPr id="35" name="CaixaDeTexto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66919" y="4723178"/>
                <a:ext cx="872355" cy="369332"/>
              </a:xfrm>
              <a:prstGeom prst="rect">
                <a:avLst/>
              </a:prstGeom>
              <a:blipFill>
                <a:blip r:embed="rId5"/>
                <a:stretch>
                  <a:fillRect t="-10000" r="-4895" b="-26667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CaixaDeTexto 35"/>
          <p:cNvSpPr txBox="1"/>
          <p:nvPr/>
        </p:nvSpPr>
        <p:spPr>
          <a:xfrm>
            <a:off x="6304472" y="4542291"/>
            <a:ext cx="7569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50</a:t>
            </a:r>
            <a:r>
              <a:rPr lang="pt-BR" sz="3200" dirty="0" smtClean="0"/>
              <a:t>.</a:t>
            </a:r>
            <a:r>
              <a:rPr lang="pt-BR" dirty="0" smtClean="0"/>
              <a:t>80</a:t>
            </a:r>
            <a:endParaRPr lang="pt-BR" dirty="0"/>
          </a:p>
        </p:txBody>
      </p:sp>
      <p:pic>
        <p:nvPicPr>
          <p:cNvPr id="40" name="Imagem 3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45687" y="5229034"/>
            <a:ext cx="1495425" cy="419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38108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87383" y="540157"/>
            <a:ext cx="113385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EXEMPLO 4:</a:t>
            </a:r>
            <a:endParaRPr lang="pt-BR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pt-BR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Um automóvel viaja em uma estrada retilínea por 60 km a 40 km/h. Em seguida, continuando no mesmo sentido, percorre outros 90 km a 60 km/h. Qual a velocidade média do carro durante este percurso (Suponha que o carro se move no sentido positivo da trajetória.</a:t>
            </a:r>
            <a:endParaRPr lang="pt-B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574876" y="1642706"/>
            <a:ext cx="24950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Devemos Calcular: 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689425" y="1974998"/>
            <a:ext cx="6302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1.Primeiro: O tempo gasto em cada trecho depois o tempo Total; </a:t>
            </a:r>
            <a:endParaRPr lang="pt-BR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" name="Tabela 6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735198785"/>
                  </p:ext>
                </p:extLst>
              </p:nvPr>
            </p:nvGraphicFramePr>
            <p:xfrm>
              <a:off x="287383" y="3835506"/>
              <a:ext cx="7106194" cy="2774381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553097">
                      <a:extLst>
                        <a:ext uri="{9D8B030D-6E8A-4147-A177-3AD203B41FA5}">
                          <a16:colId xmlns:a16="http://schemas.microsoft.com/office/drawing/2014/main" val="1921594954"/>
                        </a:ext>
                      </a:extLst>
                    </a:gridCol>
                    <a:gridCol w="3553097">
                      <a:extLst>
                        <a:ext uri="{9D8B030D-6E8A-4147-A177-3AD203B41FA5}">
                          <a16:colId xmlns:a16="http://schemas.microsoft.com/office/drawing/2014/main" val="1969760809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pt-BR" dirty="0" smtClean="0"/>
                            <a:t>TRECHO 1(</a:t>
                          </a:r>
                          <a:r>
                            <a:rPr lang="pt-BR" sz="1800" b="1" kern="1200" dirty="0" smtClean="0">
                              <a:solidFill>
                                <a:schemeClr val="lt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t</a:t>
                          </a:r>
                          <a:r>
                            <a:rPr lang="pt-BR" sz="1800" b="1" kern="1200" baseline="-25000" dirty="0" smtClean="0">
                              <a:solidFill>
                                <a:schemeClr val="lt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1</a:t>
                          </a:r>
                          <a:r>
                            <a:rPr lang="pt-BR" dirty="0" smtClean="0"/>
                            <a:t>)</a:t>
                          </a:r>
                          <a:r>
                            <a:rPr lang="pt-BR" sz="1800" b="1" kern="1200" baseline="-25000" dirty="0" smtClean="0">
                              <a:solidFill>
                                <a:schemeClr val="lt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  </a:t>
                          </a:r>
                          <a:endParaRPr lang="pt-BR" sz="1800" b="1" kern="1200" dirty="0" smtClean="0">
                            <a:solidFill>
                              <a:schemeClr val="lt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endParaRPr>
                        </a:p>
                        <a:p>
                          <a:endParaRPr lang="pt-B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pt-BR" dirty="0" smtClean="0"/>
                            <a:t>TRECHO 2(</a:t>
                          </a:r>
                          <a:r>
                            <a:rPr lang="pt-BR" sz="1800" b="1" kern="1200" dirty="0" smtClean="0">
                              <a:solidFill>
                                <a:schemeClr val="lt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t</a:t>
                          </a:r>
                          <a:r>
                            <a:rPr lang="pt-BR" sz="1800" b="1" kern="1200" baseline="-25000" dirty="0" smtClean="0">
                              <a:solidFill>
                                <a:schemeClr val="lt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2</a:t>
                          </a:r>
                          <a:r>
                            <a:rPr lang="pt-BR" dirty="0" smtClean="0"/>
                            <a:t>) </a:t>
                          </a:r>
                        </a:p>
                        <a:p>
                          <a:endParaRPr lang="pt-BR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848464602"/>
                      </a:ext>
                    </a:extLst>
                  </a:tr>
                  <a:tr h="700344">
                    <a:tc>
                      <a:txBody>
                        <a:bodyPr/>
                        <a:lstStyle/>
                        <a:p>
                          <a:r>
                            <a:rPr lang="pt-BR" dirty="0" smtClean="0"/>
                            <a:t>Vm =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pt-BR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m:rPr>
                                      <m:sty m:val="p"/>
                                    </m:rPr>
                                    <a:rPr lang="pt-BR" sz="2400">
                                      <a:latin typeface="Cambria Math" panose="02040503050406030204" pitchFamily="18" charset="0"/>
                                    </a:rPr>
                                    <m:t>ΔS</m:t>
                                  </m:r>
                                </m:num>
                                <m:den>
                                  <m:r>
                                    <m:rPr>
                                      <m:sty m:val="p"/>
                                    </m:rPr>
                                    <a:rPr lang="pt-BR" sz="2400">
                                      <a:latin typeface="Cambria Math" panose="02040503050406030204" pitchFamily="18" charset="0"/>
                                    </a:rPr>
                                    <m:t>Δt</m:t>
                                  </m:r>
                                </m:den>
                              </m:f>
                            </m:oMath>
                          </a14:m>
                          <a:r>
                            <a:rPr lang="pt-BR" sz="2400" dirty="0" smtClean="0"/>
                            <a:t>            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pt-BR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pt-BR" sz="2400" b="0" i="1" smtClean="0">
                                      <a:latin typeface="Cambria Math" panose="02040503050406030204" pitchFamily="18" charset="0"/>
                                    </a:rPr>
                                    <m:t>40</m:t>
                                  </m:r>
                                  <m:r>
                                    <a:rPr lang="pt-BR" sz="2400" b="0" i="1" smtClean="0">
                                      <a:latin typeface="Cambria Math" panose="02040503050406030204" pitchFamily="18" charset="0"/>
                                    </a:rPr>
                                    <m:t>𝐾𝑚</m:t>
                                  </m:r>
                                  <m:r>
                                    <a:rPr lang="pt-BR" sz="2400" b="0" i="1" smtClean="0">
                                      <a:latin typeface="Cambria Math" panose="02040503050406030204" pitchFamily="18" charset="0"/>
                                    </a:rPr>
                                    <m:t>/</m:t>
                                  </m:r>
                                  <m:r>
                                    <a:rPr lang="pt-BR" sz="2400" b="0" i="1" smtClean="0">
                                      <a:latin typeface="Cambria Math" panose="02040503050406030204" pitchFamily="18" charset="0"/>
                                    </a:rPr>
                                    <m:t>h</m:t>
                                  </m:r>
                                </m:num>
                                <m:den>
                                  <m:r>
                                    <a:rPr lang="pt-BR" sz="24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den>
                              </m:f>
                            </m:oMath>
                          </a14:m>
                          <a:r>
                            <a:rPr lang="pt-BR" sz="2400" dirty="0" smtClean="0"/>
                            <a:t> =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pt-BR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pt-BR" sz="2400" b="0" i="1" smtClean="0">
                                      <a:latin typeface="Cambria Math" panose="02040503050406030204" pitchFamily="18" charset="0"/>
                                    </a:rPr>
                                    <m:t>60</m:t>
                                  </m:r>
                                  <m:r>
                                    <a:rPr lang="pt-BR" sz="2400" b="0" i="1" smtClean="0">
                                      <a:latin typeface="Cambria Math" panose="02040503050406030204" pitchFamily="18" charset="0"/>
                                    </a:rPr>
                                    <m:t>𝐾𝑚</m:t>
                                  </m:r>
                                </m:num>
                                <m:den>
                                  <m:r>
                                    <m:rPr>
                                      <m:sty m:val="p"/>
                                    </m:rPr>
                                    <a:rPr lang="pt-BR" sz="2400">
                                      <a:latin typeface="Cambria Math" panose="02040503050406030204" pitchFamily="18" charset="0"/>
                                    </a:rPr>
                                    <m:t>Δt</m:t>
                                  </m:r>
                                </m:den>
                              </m:f>
                            </m:oMath>
                          </a14:m>
                          <a:endParaRPr lang="pt-BR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pt-BR" dirty="0" smtClean="0"/>
                            <a:t>Vm =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pt-BR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m:rPr>
                                      <m:sty m:val="p"/>
                                    </m:rPr>
                                    <a:rPr lang="pt-BR" sz="2400">
                                      <a:latin typeface="Cambria Math" panose="02040503050406030204" pitchFamily="18" charset="0"/>
                                    </a:rPr>
                                    <m:t>ΔS</m:t>
                                  </m:r>
                                </m:num>
                                <m:den>
                                  <m:r>
                                    <m:rPr>
                                      <m:sty m:val="p"/>
                                    </m:rPr>
                                    <a:rPr lang="pt-BR" sz="2400">
                                      <a:latin typeface="Cambria Math" panose="02040503050406030204" pitchFamily="18" charset="0"/>
                                    </a:rPr>
                                    <m:t>Δt</m:t>
                                  </m:r>
                                </m:den>
                              </m:f>
                            </m:oMath>
                          </a14:m>
                          <a:r>
                            <a:rPr lang="pt-BR" sz="2400" dirty="0" smtClean="0"/>
                            <a:t>            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pt-BR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pt-BR" sz="2400" b="0" i="1" smtClean="0">
                                      <a:latin typeface="Cambria Math" panose="02040503050406030204" pitchFamily="18" charset="0"/>
                                    </a:rPr>
                                    <m:t>60</m:t>
                                  </m:r>
                                  <m:r>
                                    <a:rPr lang="pt-BR" sz="2400" b="0" i="1" smtClean="0">
                                      <a:latin typeface="Cambria Math" panose="02040503050406030204" pitchFamily="18" charset="0"/>
                                    </a:rPr>
                                    <m:t>𝐾𝑚</m:t>
                                  </m:r>
                                  <m:r>
                                    <a:rPr lang="pt-BR" sz="2400" b="0" i="1" smtClean="0">
                                      <a:latin typeface="Cambria Math" panose="02040503050406030204" pitchFamily="18" charset="0"/>
                                    </a:rPr>
                                    <m:t>/</m:t>
                                  </m:r>
                                  <m:r>
                                    <a:rPr lang="pt-BR" sz="2400" b="0" i="1" smtClean="0">
                                      <a:latin typeface="Cambria Math" panose="02040503050406030204" pitchFamily="18" charset="0"/>
                                    </a:rPr>
                                    <m:t>h</m:t>
                                  </m:r>
                                </m:num>
                                <m:den>
                                  <m:r>
                                    <a:rPr lang="pt-BR" sz="24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den>
                              </m:f>
                            </m:oMath>
                          </a14:m>
                          <a:r>
                            <a:rPr lang="pt-BR" sz="2400" dirty="0" smtClean="0"/>
                            <a:t> =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pt-BR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pt-BR" sz="2400" b="0" i="1" smtClean="0">
                                      <a:latin typeface="Cambria Math" panose="02040503050406030204" pitchFamily="18" charset="0"/>
                                    </a:rPr>
                                    <m:t>90</m:t>
                                  </m:r>
                                  <m:r>
                                    <a:rPr lang="pt-BR" sz="2400" b="0" i="1" smtClean="0">
                                      <a:latin typeface="Cambria Math" panose="02040503050406030204" pitchFamily="18" charset="0"/>
                                    </a:rPr>
                                    <m:t>𝐾𝑚</m:t>
                                  </m:r>
                                </m:num>
                                <m:den>
                                  <m:r>
                                    <m:rPr>
                                      <m:sty m:val="p"/>
                                    </m:rPr>
                                    <a:rPr lang="pt-BR" sz="2400">
                                      <a:latin typeface="Cambria Math" panose="02040503050406030204" pitchFamily="18" charset="0"/>
                                    </a:rPr>
                                    <m:t>Δt</m:t>
                                  </m:r>
                                </m:den>
                              </m:f>
                            </m:oMath>
                          </a14:m>
                          <a:endParaRPr lang="pt-BR" sz="24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97039288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pt-BR" dirty="0" smtClean="0"/>
                            <a:t>40.</a:t>
                          </a:r>
                          <a:r>
                            <a:rPr lang="pt-BR" sz="1800" dirty="0" smtClean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m:rPr>
                                  <m:sty m:val="p"/>
                                </m:rPr>
                                <a:rPr lang="pt-BR" sz="1800">
                                  <a:latin typeface="Cambria Math" panose="02040503050406030204" pitchFamily="18" charset="0"/>
                                </a:rPr>
                                <m:t>Δt</m:t>
                              </m:r>
                            </m:oMath>
                          </a14:m>
                          <a:r>
                            <a:rPr lang="pt-BR" dirty="0" smtClean="0"/>
                            <a:t> = 60    </a:t>
                          </a:r>
                          <a14:m>
                            <m:oMath xmlns:m="http://schemas.openxmlformats.org/officeDocument/2006/math">
                              <m:r>
                                <m:rPr>
                                  <m:sty m:val="p"/>
                                </m:rPr>
                                <a:rPr lang="pt-BR" sz="1800" smtClean="0">
                                  <a:latin typeface="Cambria Math" panose="02040503050406030204" pitchFamily="18" charset="0"/>
                                </a:rPr>
                                <m:t>Δt</m:t>
                              </m:r>
                            </m:oMath>
                          </a14:m>
                          <a:r>
                            <a:rPr lang="pt-BR" dirty="0" smtClean="0"/>
                            <a:t> =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pt-BR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pt-BR" sz="2400" b="0" i="1" smtClean="0">
                                      <a:latin typeface="Cambria Math" panose="02040503050406030204" pitchFamily="18" charset="0"/>
                                    </a:rPr>
                                    <m:t>60</m:t>
                                  </m:r>
                                </m:num>
                                <m:den>
                                  <m:r>
                                    <a:rPr lang="pt-BR" sz="2400" b="0" i="1" smtClean="0">
                                      <a:latin typeface="Cambria Math" panose="02040503050406030204" pitchFamily="18" charset="0"/>
                                    </a:rPr>
                                    <m:t>40</m:t>
                                  </m:r>
                                </m:den>
                              </m:f>
                            </m:oMath>
                          </a14:m>
                          <a:r>
                            <a:rPr lang="pt-BR" sz="2400" dirty="0" smtClean="0"/>
                            <a:t>     </a:t>
                          </a:r>
                          <a:r>
                            <a:rPr lang="pt-BR" sz="1800" kern="12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t</a:t>
                          </a:r>
                          <a:r>
                            <a:rPr lang="pt-BR" sz="1800" kern="1200" baseline="-250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1</a:t>
                          </a:r>
                          <a:r>
                            <a:rPr lang="pt-BR" sz="2400" dirty="0" smtClean="0"/>
                            <a:t> = 1,5h</a:t>
                          </a:r>
                          <a:endParaRPr lang="pt-BR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pt-BR" dirty="0" smtClean="0"/>
                            <a:t>60.</a:t>
                          </a:r>
                          <a:r>
                            <a:rPr lang="pt-BR" sz="1800" dirty="0" smtClean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m:rPr>
                                  <m:sty m:val="p"/>
                                </m:rPr>
                                <a:rPr lang="pt-BR" sz="1800">
                                  <a:latin typeface="Cambria Math" panose="02040503050406030204" pitchFamily="18" charset="0"/>
                                </a:rPr>
                                <m:t>Δt</m:t>
                              </m:r>
                            </m:oMath>
                          </a14:m>
                          <a:r>
                            <a:rPr lang="pt-BR" dirty="0" smtClean="0"/>
                            <a:t> = 90         </a:t>
                          </a:r>
                          <a14:m>
                            <m:oMath xmlns:m="http://schemas.openxmlformats.org/officeDocument/2006/math">
                              <m:r>
                                <m:rPr>
                                  <m:sty m:val="p"/>
                                </m:rPr>
                                <a:rPr lang="pt-BR" sz="1800" smtClean="0">
                                  <a:latin typeface="Cambria Math" panose="02040503050406030204" pitchFamily="18" charset="0"/>
                                </a:rPr>
                                <m:t>Δt</m:t>
                              </m:r>
                            </m:oMath>
                          </a14:m>
                          <a:r>
                            <a:rPr lang="pt-BR" dirty="0" smtClean="0"/>
                            <a:t> =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pt-BR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pt-BR" sz="2400" b="0" i="1" smtClean="0">
                                      <a:latin typeface="Cambria Math" panose="02040503050406030204" pitchFamily="18" charset="0"/>
                                    </a:rPr>
                                    <m:t>90</m:t>
                                  </m:r>
                                </m:num>
                                <m:den>
                                  <m:r>
                                    <a:rPr lang="pt-BR" sz="2400" b="0" i="1" smtClean="0">
                                      <a:latin typeface="Cambria Math" panose="02040503050406030204" pitchFamily="18" charset="0"/>
                                    </a:rPr>
                                    <m:t>60</m:t>
                                  </m:r>
                                </m:den>
                              </m:f>
                            </m:oMath>
                          </a14:m>
                          <a:r>
                            <a:rPr lang="pt-BR" sz="2400" dirty="0" smtClean="0"/>
                            <a:t>     </a:t>
                          </a:r>
                          <a:r>
                            <a:rPr lang="pt-BR" sz="1800" kern="12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t</a:t>
                          </a:r>
                          <a:r>
                            <a:rPr lang="pt-BR" sz="1800" kern="1200" baseline="-250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2</a:t>
                          </a:r>
                          <a:r>
                            <a:rPr lang="pt-BR" sz="2400" dirty="0" smtClean="0"/>
                            <a:t>= 1,5h</a:t>
                          </a:r>
                          <a:endParaRPr lang="pt-BR" sz="24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154229128"/>
                      </a:ext>
                    </a:extLst>
                  </a:tr>
                  <a:tr h="370840">
                    <a:tc gridSpan="2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pt-BR" sz="2400" dirty="0" smtClean="0"/>
                            <a:t>Tempo total = </a:t>
                          </a:r>
                          <a:r>
                            <a:rPr lang="pt-BR" sz="2400" kern="12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t</a:t>
                          </a:r>
                          <a:r>
                            <a:rPr lang="pt-BR" sz="2400" kern="1200" baseline="-250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1</a:t>
                          </a:r>
                          <a:r>
                            <a:rPr lang="pt-BR" sz="2400" dirty="0" smtClean="0"/>
                            <a:t> + </a:t>
                          </a:r>
                          <a:r>
                            <a:rPr lang="pt-BR" sz="2400" kern="12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t</a:t>
                          </a:r>
                          <a:r>
                            <a:rPr lang="pt-BR" sz="2400" kern="1200" baseline="-250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2    </a:t>
                          </a:r>
                          <a:r>
                            <a:rPr lang="pt-BR" sz="2400" dirty="0" smtClean="0"/>
                            <a:t>Tempo total = 1,5h + 1,5h = 3h  </a:t>
                          </a:r>
                          <a:r>
                            <a:rPr lang="pt-BR" sz="2400" kern="1200" baseline="-250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      </a:t>
                          </a:r>
                          <a:endParaRPr lang="pt-BR" sz="240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pt-BR" sz="24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4641706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" name="Tabela 6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735198785"/>
                  </p:ext>
                </p:extLst>
              </p:nvPr>
            </p:nvGraphicFramePr>
            <p:xfrm>
              <a:off x="287383" y="3835506"/>
              <a:ext cx="7106194" cy="2774381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553097">
                      <a:extLst>
                        <a:ext uri="{9D8B030D-6E8A-4147-A177-3AD203B41FA5}">
                          <a16:colId xmlns:a16="http://schemas.microsoft.com/office/drawing/2014/main" val="1921594954"/>
                        </a:ext>
                      </a:extLst>
                    </a:gridCol>
                    <a:gridCol w="3553097">
                      <a:extLst>
                        <a:ext uri="{9D8B030D-6E8A-4147-A177-3AD203B41FA5}">
                          <a16:colId xmlns:a16="http://schemas.microsoft.com/office/drawing/2014/main" val="1969760809"/>
                        </a:ext>
                      </a:extLst>
                    </a:gridCol>
                  </a:tblGrid>
                  <a:tr h="640080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pt-BR" dirty="0" smtClean="0"/>
                            <a:t>TRECHO 1(</a:t>
                          </a:r>
                          <a:r>
                            <a:rPr lang="pt-BR" sz="1800" b="1" kern="1200" dirty="0" smtClean="0">
                              <a:solidFill>
                                <a:schemeClr val="lt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t</a:t>
                          </a:r>
                          <a:r>
                            <a:rPr lang="pt-BR" sz="1800" b="1" kern="1200" baseline="-25000" dirty="0" smtClean="0">
                              <a:solidFill>
                                <a:schemeClr val="lt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1</a:t>
                          </a:r>
                          <a:r>
                            <a:rPr lang="pt-BR" dirty="0" smtClean="0"/>
                            <a:t>)</a:t>
                          </a:r>
                          <a:r>
                            <a:rPr lang="pt-BR" sz="1800" b="1" kern="1200" baseline="-25000" dirty="0" smtClean="0">
                              <a:solidFill>
                                <a:schemeClr val="lt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  </a:t>
                          </a:r>
                          <a:endParaRPr lang="pt-BR" sz="1800" b="1" kern="1200" dirty="0" smtClean="0">
                            <a:solidFill>
                              <a:schemeClr val="lt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endParaRPr>
                        </a:p>
                        <a:p>
                          <a:endParaRPr lang="pt-B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pt-BR" dirty="0" smtClean="0"/>
                            <a:t>TRECHO 2(</a:t>
                          </a:r>
                          <a:r>
                            <a:rPr lang="pt-BR" sz="1800" b="1" kern="1200" dirty="0" smtClean="0">
                              <a:solidFill>
                                <a:schemeClr val="lt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t</a:t>
                          </a:r>
                          <a:r>
                            <a:rPr lang="pt-BR" sz="1800" b="1" kern="1200" baseline="-25000" dirty="0" smtClean="0">
                              <a:solidFill>
                                <a:schemeClr val="lt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2</a:t>
                          </a:r>
                          <a:r>
                            <a:rPr lang="pt-BR" dirty="0" smtClean="0"/>
                            <a:t>) </a:t>
                          </a:r>
                        </a:p>
                        <a:p>
                          <a:endParaRPr lang="pt-BR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848464602"/>
                      </a:ext>
                    </a:extLst>
                  </a:tr>
                  <a:tr h="700344">
                    <a:tc>
                      <a:txBody>
                        <a:bodyPr/>
                        <a:lstStyle/>
                        <a:p>
                          <a:endParaRPr lang="pt-BR"/>
                        </a:p>
                      </a:txBody>
                      <a:tcPr>
                        <a:blipFill>
                          <a:blip r:embed="rId2"/>
                          <a:stretch>
                            <a:fillRect l="-172" t="-95652" r="-100858" b="-22434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pt-BR"/>
                        </a:p>
                      </a:txBody>
                      <a:tcPr>
                        <a:blipFill>
                          <a:blip r:embed="rId2"/>
                          <a:stretch>
                            <a:fillRect l="-100172" t="-95652" r="-858" b="-22434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970392887"/>
                      </a:ext>
                    </a:extLst>
                  </a:tr>
                  <a:tr h="976757">
                    <a:tc>
                      <a:txBody>
                        <a:bodyPr/>
                        <a:lstStyle/>
                        <a:p>
                          <a:endParaRPr lang="pt-BR"/>
                        </a:p>
                      </a:txBody>
                      <a:tcPr>
                        <a:blipFill>
                          <a:blip r:embed="rId2"/>
                          <a:stretch>
                            <a:fillRect l="-172" t="-139752" r="-100858" b="-6024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pt-BR"/>
                        </a:p>
                      </a:txBody>
                      <a:tcPr>
                        <a:blipFill>
                          <a:blip r:embed="rId2"/>
                          <a:stretch>
                            <a:fillRect l="-100172" t="-139752" r="-858" b="-6024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154229128"/>
                      </a:ext>
                    </a:extLst>
                  </a:tr>
                  <a:tr h="457200">
                    <a:tc gridSpan="2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pt-BR" sz="2400" dirty="0" smtClean="0"/>
                            <a:t>Tempo total = </a:t>
                          </a:r>
                          <a:r>
                            <a:rPr lang="pt-BR" sz="2400" kern="12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t</a:t>
                          </a:r>
                          <a:r>
                            <a:rPr lang="pt-BR" sz="2400" kern="1200" baseline="-250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1</a:t>
                          </a:r>
                          <a:r>
                            <a:rPr lang="pt-BR" sz="2400" dirty="0" smtClean="0"/>
                            <a:t> + </a:t>
                          </a:r>
                          <a:r>
                            <a:rPr lang="pt-BR" sz="2400" kern="12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t</a:t>
                          </a:r>
                          <a:r>
                            <a:rPr lang="pt-BR" sz="2400" kern="1200" baseline="-250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2    </a:t>
                          </a:r>
                          <a:r>
                            <a:rPr lang="pt-BR" sz="2400" dirty="0" smtClean="0"/>
                            <a:t>Tempo total = 1,5h + 1,5h = 3h  </a:t>
                          </a:r>
                          <a:r>
                            <a:rPr lang="pt-BR" sz="2400" kern="1200" baseline="-250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      </a:t>
                          </a:r>
                          <a:endParaRPr lang="pt-BR" sz="240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pt-BR" sz="24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46417063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10" name="CaixaDeTexto 9"/>
          <p:cNvSpPr txBox="1"/>
          <p:nvPr/>
        </p:nvSpPr>
        <p:spPr>
          <a:xfrm>
            <a:off x="7746029" y="2021165"/>
            <a:ext cx="41934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2. Depois o Deslocamento em todo percurso;</a:t>
            </a:r>
            <a:endParaRPr lang="pt-BR" dirty="0"/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6287268"/>
              </p:ext>
            </p:extLst>
          </p:nvPr>
        </p:nvGraphicFramePr>
        <p:xfrm>
          <a:off x="7671058" y="2667496"/>
          <a:ext cx="4198984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98984">
                  <a:extLst>
                    <a:ext uri="{9D8B030D-6E8A-4147-A177-3AD203B41FA5}">
                      <a16:colId xmlns:a16="http://schemas.microsoft.com/office/drawing/2014/main" val="50521899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smtClean="0"/>
                        <a:t>Deslocamento Total = </a:t>
                      </a:r>
                      <a:r>
                        <a:rPr lang="pt-BR" sz="1800" b="1" i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∆S</a:t>
                      </a:r>
                      <a:r>
                        <a:rPr lang="pt-BR" sz="1800" b="1" i="1" kern="1200" baseline="-250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pt-BR" sz="1800" b="1" i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+ ∆S</a:t>
                      </a:r>
                      <a:r>
                        <a:rPr lang="pt-BR" sz="1800" b="1" i="1" kern="1200" baseline="-250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76511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smtClean="0"/>
                        <a:t>Deslocamento Total = 40Km + 90Km</a:t>
                      </a:r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48828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smtClean="0"/>
                        <a:t>Deslocamento Total = 150Km</a:t>
                      </a:r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8163831"/>
                  </a:ext>
                </a:extLst>
              </a:tr>
            </a:tbl>
          </a:graphicData>
        </a:graphic>
      </p:graphicFrame>
      <p:sp>
        <p:nvSpPr>
          <p:cNvPr id="13" name="CaixaDeTexto 12"/>
          <p:cNvSpPr txBox="1"/>
          <p:nvPr/>
        </p:nvSpPr>
        <p:spPr>
          <a:xfrm>
            <a:off x="7524380" y="4060695"/>
            <a:ext cx="46367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3. Com o </a:t>
            </a:r>
            <a:r>
              <a:rPr lang="pt-BR" dirty="0"/>
              <a:t>Deslocamento </a:t>
            </a:r>
            <a:r>
              <a:rPr lang="pt-BR" dirty="0" smtClean="0"/>
              <a:t>Total e </a:t>
            </a:r>
            <a:r>
              <a:rPr lang="pt-BR" dirty="0"/>
              <a:t>Tempo </a:t>
            </a:r>
            <a:r>
              <a:rPr lang="pt-BR" dirty="0" smtClean="0"/>
              <a:t>total,</a:t>
            </a:r>
          </a:p>
          <a:p>
            <a:r>
              <a:rPr lang="pt-BR" dirty="0" smtClean="0"/>
              <a:t>Vamos determinar a Velocidade Escalar Média; </a:t>
            </a:r>
            <a:endParaRPr lang="pt-B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CaixaDeTexto 17"/>
              <p:cNvSpPr txBox="1"/>
              <p:nvPr/>
            </p:nvSpPr>
            <p:spPr>
              <a:xfrm>
                <a:off x="7671058" y="4987705"/>
                <a:ext cx="1535805" cy="89870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dirty="0" smtClean="0"/>
                  <a:t>Vm</a:t>
                </a:r>
                <a:r>
                  <a:rPr lang="pt-BR" dirty="0"/>
                  <a:t> </a:t>
                </a:r>
                <a:r>
                  <a:rPr lang="pt-BR" sz="2400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sz="2400" b="0" i="1" smtClean="0">
                            <a:latin typeface="Cambria Math" panose="02040503050406030204" pitchFamily="18" charset="0"/>
                          </a:rPr>
                          <m:t>150</m:t>
                        </m:r>
                        <m:r>
                          <a:rPr lang="pt-BR" sz="2400" b="0" i="1" smtClean="0">
                            <a:latin typeface="Cambria Math" panose="02040503050406030204" pitchFamily="18" charset="0"/>
                          </a:rPr>
                          <m:t>𝐾𝑚</m:t>
                        </m:r>
                      </m:num>
                      <m:den>
                        <m:r>
                          <a:rPr lang="pt-BR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pt-BR" sz="2400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den>
                    </m:f>
                  </m:oMath>
                </a14:m>
                <a:r>
                  <a:rPr lang="pt-BR" dirty="0"/>
                  <a:t/>
                </a:r>
                <a:br>
                  <a:rPr lang="pt-BR" dirty="0"/>
                </a:br>
                <a:endParaRPr lang="pt-BR" dirty="0"/>
              </a:p>
            </p:txBody>
          </p:sp>
        </mc:Choice>
        <mc:Fallback xmlns="">
          <p:sp>
            <p:nvSpPr>
              <p:cNvPr id="18" name="CaixaDeTexto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71058" y="4987705"/>
                <a:ext cx="1535805" cy="898708"/>
              </a:xfrm>
              <a:prstGeom prst="rect">
                <a:avLst/>
              </a:prstGeom>
              <a:blipFill>
                <a:blip r:embed="rId3"/>
                <a:stretch>
                  <a:fillRect l="-3175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0" name="Imagem 1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85144" y="5173215"/>
            <a:ext cx="1695450" cy="447675"/>
          </a:xfrm>
          <a:prstGeom prst="rect">
            <a:avLst/>
          </a:prstGeom>
        </p:spPr>
      </p:pic>
      <p:pic>
        <p:nvPicPr>
          <p:cNvPr id="21" name="Imagem 2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15996" y="2407839"/>
            <a:ext cx="5345615" cy="1095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508152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4747</TotalTime>
  <Words>412</Words>
  <Application>Microsoft Office PowerPoint</Application>
  <PresentationFormat>Widescreen</PresentationFormat>
  <Paragraphs>43</Paragraphs>
  <Slides>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12" baseType="lpstr">
      <vt:lpstr>Arial</vt:lpstr>
      <vt:lpstr>Calibri</vt:lpstr>
      <vt:lpstr>Calibri Light</vt:lpstr>
      <vt:lpstr>Cambria Math</vt:lpstr>
      <vt:lpstr>Times New Roman</vt:lpstr>
      <vt:lpstr>UOLText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Mazinho</dc:creator>
  <cp:lastModifiedBy>Mazinho</cp:lastModifiedBy>
  <cp:revision>24</cp:revision>
  <dcterms:created xsi:type="dcterms:W3CDTF">2021-03-17T21:06:18Z</dcterms:created>
  <dcterms:modified xsi:type="dcterms:W3CDTF">2021-03-21T17:38:13Z</dcterms:modified>
</cp:coreProperties>
</file>